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1" r:id="rId7"/>
    <p:sldId id="266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EF39"/>
    <a:srgbClr val="FF0000"/>
    <a:srgbClr val="553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206" autoAdjust="0"/>
  </p:normalViewPr>
  <p:slideViewPr>
    <p:cSldViewPr snapToGrid="0">
      <p:cViewPr varScale="1">
        <p:scale>
          <a:sx n="55" d="100"/>
          <a:sy n="5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578225" y="429683"/>
            <a:ext cx="5238750" cy="1646302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553CEC"/>
                </a:solidFill>
              </a:rPr>
              <a:t>Comunidad de</a:t>
            </a:r>
            <a:br>
              <a:rPr lang="es-ES" dirty="0">
                <a:solidFill>
                  <a:srgbClr val="553CEC"/>
                </a:solidFill>
              </a:rPr>
            </a:br>
            <a:r>
              <a:rPr lang="es-ES" dirty="0">
                <a:solidFill>
                  <a:srgbClr val="553CEC"/>
                </a:solidFill>
              </a:rPr>
              <a:t>Chahal</a:t>
            </a:r>
            <a:endParaRPr lang="es-GT" dirty="0">
              <a:solidFill>
                <a:srgbClr val="553CEC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8192" r="33037"/>
          <a:stretch/>
        </p:blipFill>
        <p:spPr>
          <a:xfrm>
            <a:off x="12192" y="1251486"/>
            <a:ext cx="4132229" cy="561870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Marcador de contenido 3"/>
          <p:cNvPicPr>
            <a:picLocks noChangeAspect="1"/>
          </p:cNvPicPr>
          <p:nvPr/>
        </p:nvPicPr>
        <p:blipFill rotWithShape="1">
          <a:blip r:embed="rId3"/>
          <a:srcRect t="26789"/>
          <a:stretch/>
        </p:blipFill>
        <p:spPr>
          <a:xfrm>
            <a:off x="7483366" y="1239294"/>
            <a:ext cx="4300043" cy="5618706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</p:pic>
      <p:sp>
        <p:nvSpPr>
          <p:cNvPr id="9" name="Llamada de nube 8"/>
          <p:cNvSpPr/>
          <p:nvPr/>
        </p:nvSpPr>
        <p:spPr>
          <a:xfrm rot="19923477">
            <a:off x="10160123" y="1253790"/>
            <a:ext cx="1585049" cy="1434185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0" name="Llamada de nube 9"/>
          <p:cNvSpPr/>
          <p:nvPr/>
        </p:nvSpPr>
        <p:spPr>
          <a:xfrm>
            <a:off x="7802624" y="1252834"/>
            <a:ext cx="1830763" cy="969070"/>
          </a:xfrm>
          <a:prstGeom prst="cloudCallout">
            <a:avLst>
              <a:gd name="adj1" fmla="val 35428"/>
              <a:gd name="adj2" fmla="val 16228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26729"/>
          <a:stretch/>
        </p:blipFill>
        <p:spPr>
          <a:xfrm>
            <a:off x="-1" y="5538952"/>
            <a:ext cx="4132229" cy="13190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850517F-093F-4137-BCBF-E9A4E32032EB}"/>
              </a:ext>
            </a:extLst>
          </p:cNvPr>
          <p:cNvSpPr txBox="1"/>
          <p:nvPr/>
        </p:nvSpPr>
        <p:spPr>
          <a:xfrm>
            <a:off x="4243388" y="2521743"/>
            <a:ext cx="3034591" cy="45243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Querida Madre </a:t>
            </a:r>
            <a:r>
              <a:rPr lang="es-E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Tanina</a:t>
            </a:r>
            <a:r>
              <a:rPr lang="es-ES" dirty="0"/>
              <a:t>,</a:t>
            </a:r>
            <a:r>
              <a:rPr lang="es-E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hermanas del consejo general y hermanas capitulares,  desde la fraternidad de </a:t>
            </a:r>
            <a:r>
              <a:rPr lang="es-E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Chahal</a:t>
            </a:r>
            <a:r>
              <a:rPr lang="es-E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deseamos  un buen capitulo electivo sereno  y lleno del Espíritu de Dios que todo lo que compartan sea siempre  buscando la gloria de Dios y el bien común, nosotras oramos por ustedes cuídense y unidas en la oración.</a:t>
            </a:r>
          </a:p>
          <a:p>
            <a:r>
              <a:rPr lang="es-E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Paz  y bien!</a:t>
            </a:r>
          </a:p>
          <a:p>
            <a:endParaRPr lang="es-E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092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6050" y="153933"/>
            <a:ext cx="6677946" cy="1117655"/>
          </a:xfrm>
          <a:solidFill>
            <a:srgbClr val="92D050"/>
          </a:solidFill>
        </p:spPr>
        <p:txBody>
          <a:bodyPr>
            <a:prstTxWarp prst="textChevronInverted">
              <a:avLst/>
            </a:prstTxWarp>
          </a:bodyPr>
          <a:lstStyle/>
          <a:p>
            <a:r>
              <a:rPr lang="es-ES" dirty="0"/>
              <a:t>SOÑAMOS</a:t>
            </a:r>
            <a:endParaRPr lang="es-G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35554" y="1566212"/>
            <a:ext cx="4108246" cy="48774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Mantener viva y operante nuestra fundación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Testimonio de vida fraterna y misión apostólica.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La vitalidad de las obras y servicios en los 5 continentes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Una entrega de nuestra vida entusiasmada y sencillez de corazón.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Congregación capaz de anunciar y denunciar.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Crecimiento de vocaciones que con nuestro estilo de vida quieran identificarse con Jesucristo y su plan de salvación.</a:t>
            </a:r>
          </a:p>
          <a:p>
            <a:pPr marL="0" indent="0">
              <a:buNone/>
            </a:pPr>
            <a:endParaRPr lang="es-GT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0" y="1271588"/>
            <a:ext cx="4451145" cy="55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6898" t="9318" r="34708" b="8334"/>
          <a:stretch/>
        </p:blipFill>
        <p:spPr>
          <a:xfrm>
            <a:off x="-100013" y="1474733"/>
            <a:ext cx="3707017" cy="5383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9573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35100" y="209550"/>
            <a:ext cx="9422086" cy="6811359"/>
          </a:xfrm>
          <a:noFill/>
        </p:spPr>
        <p:txBody>
          <a:bodyPr/>
          <a:lstStyle/>
          <a:p>
            <a:pPr marL="0" indent="0" algn="ctr">
              <a:buNone/>
            </a:pP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6436662" y="1392699"/>
            <a:ext cx="536985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Fundada el 14</a:t>
            </a:r>
          </a:p>
          <a:p>
            <a:pPr algn="ctr"/>
            <a:r>
              <a:rPr lang="es-E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De febrero </a:t>
            </a:r>
          </a:p>
          <a:p>
            <a:pPr algn="ctr"/>
            <a:r>
              <a:rPr lang="es-E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En 1996 este mes  celebramos 27años </a:t>
            </a:r>
          </a:p>
          <a:p>
            <a:pPr algn="ctr"/>
            <a:r>
              <a:rPr lang="es-E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de presencia en CHAHAL </a:t>
            </a:r>
            <a:endParaRPr lang="es-E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685" y="-248962"/>
            <a:ext cx="6884637" cy="7438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6718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2F10CAA-0204-4689-B12D-8E10E8F35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0308" y="120774"/>
            <a:ext cx="7498190" cy="6340986"/>
          </a:xfrm>
        </p:spPr>
      </p:pic>
    </p:spTree>
    <p:extLst>
      <p:ext uri="{BB962C8B-B14F-4D97-AF65-F5344CB8AC3E}">
        <p14:creationId xmlns:p14="http://schemas.microsoft.com/office/powerpoint/2010/main" val="1940669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8663" y="238312"/>
            <a:ext cx="4489450" cy="1320800"/>
          </a:xfrm>
        </p:spPr>
        <p:txBody>
          <a:bodyPr>
            <a:prstTxWarp prst="textChevron">
              <a:avLst/>
            </a:prstTxWarp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APOSTOLADO</a:t>
            </a:r>
            <a:endParaRPr lang="es-GT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3768" y="0"/>
            <a:ext cx="3237651" cy="322205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2600" dirty="0"/>
              <a:t>Nuestra proyección  es mediante distintos</a:t>
            </a:r>
          </a:p>
          <a:p>
            <a:pPr marL="0" indent="0">
              <a:buNone/>
            </a:pPr>
            <a:r>
              <a:rPr lang="es-ES" sz="2600" dirty="0"/>
              <a:t>momentos a nivel parroquial, a nivel de Centro San Fernando </a:t>
            </a:r>
          </a:p>
          <a:p>
            <a:pPr marL="0" indent="0">
              <a:buNone/>
            </a:pPr>
            <a:r>
              <a:rPr lang="es-ES" sz="2600" dirty="0"/>
              <a:t>y a nivel comunitario.</a:t>
            </a:r>
          </a:p>
          <a:p>
            <a:pPr marL="0" indent="0">
              <a:buNone/>
            </a:pPr>
            <a:endParaRPr lang="es-ES" sz="2000" dirty="0"/>
          </a:p>
          <a:p>
            <a:endParaRPr lang="es-GT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507" y="2770095"/>
            <a:ext cx="6116895" cy="4199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106" y="1559112"/>
            <a:ext cx="6116895" cy="5736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580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428" y="1"/>
            <a:ext cx="60758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E309B35-3068-4D29-8217-909993AA2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64401" y="0"/>
            <a:ext cx="6327599" cy="697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6936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58465" y="1087482"/>
            <a:ext cx="5409417" cy="54343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2800" dirty="0"/>
              <a:t>Como Religiosas Franciscanas de San Antonio en la comunidad de Chahal queremos ser fieles seguidoras de Cristo, sembrando semillas del Evangelio entre los desafíos sociales, congregacionales y eclesiales y trabajar para la gloria de Dios y el bien común mediante una entrega sin reservas al servicio de los hermanos y hermanas.</a:t>
            </a:r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endParaRPr lang="es-GT" sz="2800" dirty="0"/>
          </a:p>
        </p:txBody>
      </p:sp>
      <p:sp>
        <p:nvSpPr>
          <p:cNvPr id="5" name="Rectángulo 4"/>
          <p:cNvSpPr/>
          <p:nvPr/>
        </p:nvSpPr>
        <p:spPr>
          <a:xfrm>
            <a:off x="6867465" y="204493"/>
            <a:ext cx="5324535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chemeClr val="accent3"/>
                </a:solidFill>
              </a:rPr>
              <a:t>VISIÓN Y MISIÓN</a:t>
            </a:r>
            <a:endParaRPr lang="es-E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B48A8A-0ECB-4F6F-9B2D-EFF841A77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72" y="0"/>
            <a:ext cx="5324534" cy="325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C18815C-D0C4-45B1-A04B-6ABE78923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4188"/>
            <a:ext cx="6723279" cy="371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259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575611" cy="6552673"/>
          </a:xfrm>
          <a:prstGeom prst="rect">
            <a:avLst/>
          </a:prstGeom>
          <a:solidFill>
            <a:srgbClr val="39EF39"/>
          </a:solidFill>
          <a:ln w="76200">
            <a:solidFill>
              <a:srgbClr val="FFFF00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10334AD-1422-42C9-B732-41842CA99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315" b="19135"/>
          <a:stretch/>
        </p:blipFill>
        <p:spPr>
          <a:xfrm>
            <a:off x="6575613" y="4602"/>
            <a:ext cx="5499848" cy="7000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0200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-107156"/>
            <a:ext cx="11960317" cy="7072312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3200" dirty="0"/>
          </a:p>
          <a:p>
            <a:pPr marL="0" indent="0" algn="ctr">
              <a:buNone/>
            </a:pPr>
            <a:r>
              <a:rPr lang="es-ES" sz="3200" b="1" dirty="0">
                <a:solidFill>
                  <a:srgbClr val="7030A0"/>
                </a:solidFill>
                <a:latin typeface="Baskerville Old Face" panose="02020602080505020303" pitchFamily="18" charset="0"/>
              </a:rPr>
              <a:t>     Llamadas a ser testigas del amor misericordioso de Dios    .  manteniéndonos unidas por la comunión fraterna, “sostenidas por la esperanza que no defrauda” </a:t>
            </a:r>
          </a:p>
          <a:p>
            <a:pPr marL="0" indent="0">
              <a:buNone/>
            </a:pPr>
            <a:r>
              <a:rPr lang="es-ES" sz="3200" b="1" dirty="0">
                <a:solidFill>
                  <a:srgbClr val="7030A0"/>
                </a:solidFill>
                <a:latin typeface="Baskerville Old Face" panose="02020602080505020303" pitchFamily="18" charset="0"/>
              </a:rPr>
              <a:t>                                      (Rom 5,5) </a:t>
            </a:r>
          </a:p>
          <a:p>
            <a:pPr marL="0" indent="0">
              <a:buNone/>
            </a:pPr>
            <a:endParaRPr lang="es-ES" sz="3200" b="1" dirty="0">
              <a:solidFill>
                <a:srgbClr val="7030A0"/>
              </a:solidFill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r>
              <a:rPr lang="es-ES" sz="3200" b="1" dirty="0">
                <a:solidFill>
                  <a:srgbClr val="7030A0"/>
                </a:solidFill>
                <a:latin typeface="Baskerville Old Face" panose="02020602080505020303" pitchFamily="18" charset="0"/>
              </a:rPr>
              <a:t>     Fraternidad de hermanas </a:t>
            </a:r>
          </a:p>
          <a:p>
            <a:pPr marL="0" indent="0">
              <a:buNone/>
            </a:pPr>
            <a:r>
              <a:rPr lang="es-ES" sz="3200" b="1" dirty="0">
                <a:solidFill>
                  <a:srgbClr val="7030A0"/>
                </a:solidFill>
                <a:latin typeface="Baskerville Old Face" panose="02020602080505020303" pitchFamily="18" charset="0"/>
              </a:rPr>
              <a:t>          activas en la misión </a:t>
            </a:r>
          </a:p>
          <a:p>
            <a:pPr marL="0" indent="0">
              <a:buNone/>
            </a:pPr>
            <a:r>
              <a:rPr lang="es-ES" sz="3200" b="1" dirty="0">
                <a:solidFill>
                  <a:srgbClr val="7030A0"/>
                </a:solidFill>
                <a:latin typeface="Baskerville Old Face" panose="02020602080505020303" pitchFamily="18" charset="0"/>
              </a:rPr>
              <a:t>      pero centradas en la oración. </a:t>
            </a:r>
            <a:endParaRPr lang="es-GT" sz="3200" b="1" dirty="0">
              <a:solidFill>
                <a:srgbClr val="7030A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-300" t="37337" r="6132" b="34182"/>
          <a:stretch/>
        </p:blipFill>
        <p:spPr>
          <a:xfrm>
            <a:off x="6286500" y="2078049"/>
            <a:ext cx="6031005" cy="478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9141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4776" y="2215989"/>
            <a:ext cx="10838330" cy="19579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400" b="1" dirty="0">
              <a:solidFill>
                <a:srgbClr val="7030A0"/>
              </a:solidFill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r>
              <a:rPr lang="es-ES" sz="2400" b="1" dirty="0">
                <a:solidFill>
                  <a:srgbClr val="7030A0"/>
                </a:solidFill>
                <a:latin typeface="Baskerville Old Face" panose="02020602080505020303" pitchFamily="18" charset="0"/>
              </a:rPr>
              <a:t>Nuestro carisma y espiritualidad siguen vigentes y debemos perseguir el sueño de Dios para abrir un futuro en que se haga siempre presente el Reino.</a:t>
            </a:r>
          </a:p>
          <a:p>
            <a:pPr marL="0" indent="0">
              <a:buNone/>
            </a:pPr>
            <a:endParaRPr lang="es-GT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143" t="1226" r="2977" b="5111"/>
          <a:stretch/>
        </p:blipFill>
        <p:spPr>
          <a:xfrm>
            <a:off x="5997389" y="3429000"/>
            <a:ext cx="6054918" cy="364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3919" t="12880" b="3367"/>
          <a:stretch/>
        </p:blipFill>
        <p:spPr>
          <a:xfrm>
            <a:off x="49851" y="83206"/>
            <a:ext cx="5071729" cy="286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6246" r="8089" b="18774"/>
          <a:stretch/>
        </p:blipFill>
        <p:spPr>
          <a:xfrm>
            <a:off x="-123448" y="3606661"/>
            <a:ext cx="5641226" cy="348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-1227" t="33513" r="6202" b="43620"/>
          <a:stretch/>
        </p:blipFill>
        <p:spPr>
          <a:xfrm>
            <a:off x="6810988" y="83207"/>
            <a:ext cx="5071729" cy="2755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91329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540</TotalTime>
  <Words>296</Words>
  <Application>Microsoft Office PowerPoint</Application>
  <PresentationFormat>Widescreen</PresentationFormat>
  <Paragraphs>31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Baskerville Old Face</vt:lpstr>
      <vt:lpstr>Trebuchet MS</vt:lpstr>
      <vt:lpstr>Wingdings</vt:lpstr>
      <vt:lpstr>Wingdings 3</vt:lpstr>
      <vt:lpstr>Faceta</vt:lpstr>
      <vt:lpstr>Comunidad de Chahal</vt:lpstr>
      <vt:lpstr>Presentazione standard di PowerPoint</vt:lpstr>
      <vt:lpstr>Presentazione standard di PowerPoint</vt:lpstr>
      <vt:lpstr>APOSTOLADO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SOÑAMOS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Comunidad de Chahal</dc:title>
  <dc:creator>Brenda Interiano</dc:creator>
  <cp:lastModifiedBy>MADRE</cp:lastModifiedBy>
  <cp:revision>53</cp:revision>
  <dcterms:created xsi:type="dcterms:W3CDTF">2022-12-09T22:24:04Z</dcterms:created>
  <dcterms:modified xsi:type="dcterms:W3CDTF">2023-03-22T21:36:09Z</dcterms:modified>
</cp:coreProperties>
</file>